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39" d="100"/>
          <a:sy n="39" d="100"/>
        </p:scale>
        <p:origin x="-5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4CC9-2133-49B6-9D07-0F3E6E1B00EF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A1F0-64A5-44F1-91E6-5ED8EA239B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4CC9-2133-49B6-9D07-0F3E6E1B00EF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A1F0-64A5-44F1-91E6-5ED8EA239B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4CC9-2133-49B6-9D07-0F3E6E1B00EF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A1F0-64A5-44F1-91E6-5ED8EA239B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4CC9-2133-49B6-9D07-0F3E6E1B00EF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A1F0-64A5-44F1-91E6-5ED8EA239B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4CC9-2133-49B6-9D07-0F3E6E1B00EF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A1F0-64A5-44F1-91E6-5ED8EA239B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4CC9-2133-49B6-9D07-0F3E6E1B00EF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A1F0-64A5-44F1-91E6-5ED8EA239B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4CC9-2133-49B6-9D07-0F3E6E1B00EF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A1F0-64A5-44F1-91E6-5ED8EA239B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4CC9-2133-49B6-9D07-0F3E6E1B00EF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A1F0-64A5-44F1-91E6-5ED8EA239B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4CC9-2133-49B6-9D07-0F3E6E1B00EF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A1F0-64A5-44F1-91E6-5ED8EA239B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4CC9-2133-49B6-9D07-0F3E6E1B00EF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A1F0-64A5-44F1-91E6-5ED8EA239B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4CC9-2133-49B6-9D07-0F3E6E1B00EF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A1F0-64A5-44F1-91E6-5ED8EA239B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34CC9-2133-49B6-9D07-0F3E6E1B00EF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DA1F0-64A5-44F1-91E6-5ED8EA239B12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مكونات الدم</a:t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أ.د فلاح مهدي عبود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الدم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ar-IQ" b="1" dirty="0"/>
              <a:t> الدم عبارة عن نسيج سائل من </a:t>
            </a:r>
            <a:r>
              <a:rPr lang="ar-IQ" b="1" dirty="0" err="1"/>
              <a:t>اشكال</a:t>
            </a:r>
            <a:r>
              <a:rPr lang="ar-IQ" b="1" dirty="0"/>
              <a:t> النسيج </a:t>
            </a:r>
            <a:r>
              <a:rPr lang="ar-IQ" b="1" dirty="0" err="1"/>
              <a:t>الضام</a:t>
            </a:r>
            <a:r>
              <a:rPr lang="ar-IQ" b="1" dirty="0"/>
              <a:t> يجري داخل الجسم ضمن </a:t>
            </a:r>
            <a:r>
              <a:rPr lang="ar-IQ" b="1" dirty="0" err="1"/>
              <a:t>الاوعية</a:t>
            </a:r>
            <a:r>
              <a:rPr lang="ar-IQ" b="1" dirty="0"/>
              <a:t> </a:t>
            </a:r>
            <a:r>
              <a:rPr lang="ar-IQ" b="1" dirty="0" smtClean="0"/>
              <a:t>الدموية(</a:t>
            </a:r>
            <a:r>
              <a:rPr lang="ar-IQ" b="1" dirty="0" err="1" smtClean="0"/>
              <a:t>الاوردة</a:t>
            </a:r>
            <a:r>
              <a:rPr lang="ar-IQ" b="1" dirty="0" smtClean="0"/>
              <a:t> </a:t>
            </a:r>
            <a:r>
              <a:rPr lang="ar-IQ" b="1" dirty="0"/>
              <a:t>والشرايين والشعيرات </a:t>
            </a:r>
            <a:r>
              <a:rPr lang="ar-IQ" b="1" dirty="0" smtClean="0"/>
              <a:t>الدموية) </a:t>
            </a:r>
            <a:r>
              <a:rPr lang="ar-IQ" b="1" dirty="0"/>
              <a:t>ويتكون من مادة سائلة تدعى البلازما يسبح فيها </a:t>
            </a:r>
            <a:r>
              <a:rPr lang="ar-IQ" b="1" dirty="0" err="1"/>
              <a:t>الكريا</a:t>
            </a:r>
            <a:r>
              <a:rPr lang="ar-IQ" b="1" dirty="0"/>
              <a:t> ت الدموية</a:t>
            </a:r>
          </a:p>
          <a:p>
            <a:pPr algn="just"/>
            <a:r>
              <a:rPr lang="ar-IQ" b="1" dirty="0"/>
              <a:t> وكمية الدم الموجودة في الجهاز الدوري نفسه تبلغ حوالي 2 / 3</a:t>
            </a:r>
          </a:p>
          <a:p>
            <a:pPr algn="just"/>
            <a:r>
              <a:rPr lang="ar-IQ" b="1" dirty="0"/>
              <a:t>من الكمية الموجودة في الجسم </a:t>
            </a:r>
            <a:r>
              <a:rPr lang="ar-IQ" b="1" dirty="0" smtClean="0"/>
              <a:t>كله </a:t>
            </a:r>
            <a:r>
              <a:rPr lang="ar-IQ" b="1" dirty="0"/>
              <a:t> بينما الثلث الباقي يخزن في الكبد والطحال ومناطق </a:t>
            </a:r>
            <a:r>
              <a:rPr lang="ar-IQ" b="1" dirty="0" err="1"/>
              <a:t>اخرى</a:t>
            </a:r>
            <a:r>
              <a:rPr lang="ar-IQ" b="1" dirty="0"/>
              <a:t> في الجسم.</a:t>
            </a:r>
          </a:p>
          <a:p>
            <a:pPr algn="just"/>
            <a:r>
              <a:rPr lang="ar-IQ" b="1" dirty="0"/>
              <a:t> والدم درجة </a:t>
            </a:r>
            <a:r>
              <a:rPr lang="ar-IQ" b="1" dirty="0" err="1"/>
              <a:t>حموضه</a:t>
            </a:r>
            <a:r>
              <a:rPr lang="ar-IQ" b="1" dirty="0"/>
              <a:t> حوالي( 7.4 ) ولزوجة  تبلغ خمسة </a:t>
            </a:r>
            <a:r>
              <a:rPr lang="ar-IQ" b="1" dirty="0" err="1"/>
              <a:t>اضعاف</a:t>
            </a:r>
            <a:r>
              <a:rPr lang="ar-IQ" b="1" dirty="0"/>
              <a:t> لزوجة الماء</a:t>
            </a:r>
            <a:r>
              <a:rPr lang="ar-IQ" b="1" dirty="0" smtClean="0"/>
              <a:t>،</a:t>
            </a:r>
            <a:r>
              <a:rPr lang="ar-IQ" b="1" dirty="0"/>
              <a:t>   حيث تشكل العناصر الخلوية حوالي 45 % من حجم </a:t>
            </a:r>
            <a:r>
              <a:rPr lang="ar-IQ" b="1" dirty="0" smtClean="0"/>
              <a:t>الدم </a:t>
            </a:r>
            <a:r>
              <a:rPr lang="ar-IQ" b="1" dirty="0"/>
              <a:t> بينما البلازما تشكل حوالي 55 % من حجم </a:t>
            </a:r>
            <a:r>
              <a:rPr lang="ar-IQ" b="1" dirty="0" smtClean="0"/>
              <a:t>الدم ويندفع </a:t>
            </a:r>
            <a:r>
              <a:rPr lang="ar-IQ" b="1" dirty="0"/>
              <a:t>الدم عادة </a:t>
            </a:r>
            <a:r>
              <a:rPr lang="ar-IQ" b="1" dirty="0" err="1"/>
              <a:t>الى</a:t>
            </a:r>
            <a:r>
              <a:rPr lang="ar-IQ" b="1" dirty="0"/>
              <a:t> جميع </a:t>
            </a:r>
            <a:r>
              <a:rPr lang="ar-IQ" b="1" dirty="0" err="1"/>
              <a:t>اعضاء</a:t>
            </a:r>
            <a:r>
              <a:rPr lang="ar-IQ" b="1" dirty="0"/>
              <a:t> الجسم بواسطة عضلة </a:t>
            </a:r>
            <a:r>
              <a:rPr lang="ar-IQ" b="1" dirty="0" smtClean="0"/>
              <a:t>القلب .</a:t>
            </a:r>
            <a:endParaRPr lang="ar-IQ" b="1" dirty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البلازما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b="1" dirty="0"/>
              <a:t>هو سائل مائي القوام لونه اصفر باهت تسبح فيه مكونات الدم الأخرى</a:t>
            </a:r>
            <a:r>
              <a:rPr lang="ar-IQ" b="1" dirty="0" smtClean="0"/>
              <a:t>، وهو </a:t>
            </a:r>
            <a:r>
              <a:rPr lang="ar-IQ" b="1" dirty="0"/>
              <a:t>يشكل 55 % حجم الدم وفي البلازما</a:t>
            </a:r>
          </a:p>
          <a:p>
            <a:pPr algn="just"/>
            <a:r>
              <a:rPr lang="ar-IQ" b="1" dirty="0"/>
              <a:t>توجد عدة مواد مختلفة منها الماء والبروتينات والمواد الكيماوية </a:t>
            </a:r>
            <a:r>
              <a:rPr lang="ar-IQ" b="1" dirty="0" err="1" smtClean="0"/>
              <a:t>الاخرى</a:t>
            </a:r>
            <a:r>
              <a:rPr lang="ar-IQ" b="1" dirty="0" smtClean="0"/>
              <a:t> مثل </a:t>
            </a:r>
            <a:r>
              <a:rPr lang="ar-IQ" b="1" dirty="0"/>
              <a:t>الجلوكوز والدهون، والمركبات الحيوية </a:t>
            </a:r>
            <a:r>
              <a:rPr lang="ar-IQ" b="1" dirty="0" smtClean="0"/>
              <a:t>مثل الفيتامينات </a:t>
            </a:r>
            <a:r>
              <a:rPr lang="ar-IQ" b="1" dirty="0" err="1"/>
              <a:t>والانزيمات</a:t>
            </a:r>
            <a:r>
              <a:rPr lang="ar-IQ" b="1" dirty="0"/>
              <a:t> </a:t>
            </a:r>
            <a:r>
              <a:rPr lang="ar-IQ" b="1" dirty="0" err="1"/>
              <a:t>والهرمونات</a:t>
            </a:r>
            <a:r>
              <a:rPr lang="ar-IQ" b="1" dirty="0"/>
              <a:t> ولكل منها له وضعية معينة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الكريات الدم الحمراء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ar-IQ" b="1" dirty="0"/>
              <a:t>بأنها عبارة عن خلايا مستديرة مقعرة السطحين عديمة </a:t>
            </a:r>
            <a:r>
              <a:rPr lang="ar-IQ" b="1" dirty="0" smtClean="0"/>
              <a:t>النواة وليس </a:t>
            </a:r>
            <a:r>
              <a:rPr lang="ar-IQ" b="1" dirty="0"/>
              <a:t>لها القدرة </a:t>
            </a:r>
            <a:r>
              <a:rPr lang="ar-IQ" b="1" dirty="0" smtClean="0"/>
              <a:t>على الانقسام </a:t>
            </a:r>
            <a:r>
              <a:rPr lang="ar-IQ" b="1" dirty="0"/>
              <a:t>تتكون </a:t>
            </a:r>
            <a:r>
              <a:rPr lang="ar-IQ" b="1" dirty="0" err="1"/>
              <a:t>اثناء</a:t>
            </a:r>
            <a:r>
              <a:rPr lang="ar-IQ" b="1" dirty="0"/>
              <a:t> الحياة </a:t>
            </a:r>
            <a:r>
              <a:rPr lang="ar-IQ" b="1" dirty="0" smtClean="0"/>
              <a:t>الجنينية في </a:t>
            </a:r>
            <a:r>
              <a:rPr lang="ar-IQ" b="1" dirty="0" smtClean="0"/>
              <a:t>الطحال </a:t>
            </a:r>
            <a:r>
              <a:rPr lang="ar-IQ" b="1" dirty="0"/>
              <a:t>والكبد </a:t>
            </a:r>
            <a:r>
              <a:rPr lang="ar-IQ" b="1" dirty="0" smtClean="0"/>
              <a:t>والعقد  للمفاوية</a:t>
            </a:r>
            <a:r>
              <a:rPr lang="ar-IQ" b="1" dirty="0"/>
              <a:t> وبعد الولادة تتكون من نخاع العظم وتتصف خلايا الدم الحمراء </a:t>
            </a:r>
            <a:r>
              <a:rPr lang="ar-IQ" b="1" dirty="0" smtClean="0"/>
              <a:t>بالمرونة لذا </a:t>
            </a:r>
            <a:r>
              <a:rPr lang="ar-IQ" b="1" dirty="0" smtClean="0"/>
              <a:t>يسهل ضغطها مما يساعد في مرورها في الشعيرات التي قطرها اقل من قطر خلايا الدم الحمراء ولو </a:t>
            </a:r>
            <a:r>
              <a:rPr lang="ar-IQ" b="1" dirty="0" err="1" smtClean="0"/>
              <a:t>ان</a:t>
            </a:r>
            <a:r>
              <a:rPr lang="ar-IQ" b="1" dirty="0" smtClean="0"/>
              <a:t> ذلك يسبب تمزقها ولذا نجد </a:t>
            </a:r>
            <a:r>
              <a:rPr lang="ar-IQ" b="1" dirty="0" err="1" smtClean="0"/>
              <a:t>انها</a:t>
            </a:r>
            <a:r>
              <a:rPr lang="ar-IQ" b="1" dirty="0" smtClean="0"/>
              <a:t> تتحطم بسرعة عالية جداً تصل عشرة ملايين خلية في الثانية الواحدة ،</a:t>
            </a:r>
          </a:p>
          <a:p>
            <a:pPr algn="just">
              <a:buNone/>
            </a:pPr>
            <a:r>
              <a:rPr lang="ar-IQ" b="1" dirty="0" smtClean="0"/>
              <a:t>ولهذا </a:t>
            </a:r>
            <a:r>
              <a:rPr lang="ar-IQ" b="1" dirty="0"/>
              <a:t>لا بد </a:t>
            </a:r>
            <a:r>
              <a:rPr lang="ar-IQ" b="1" dirty="0" err="1"/>
              <a:t>ان</a:t>
            </a:r>
            <a:r>
              <a:rPr lang="ar-IQ" b="1" dirty="0"/>
              <a:t> تتكون في نفس المعدل في نخاع العظم </a:t>
            </a:r>
            <a:r>
              <a:rPr lang="ar-IQ" b="1" dirty="0" smtClean="0"/>
              <a:t>المسطح </a:t>
            </a:r>
            <a:r>
              <a:rPr lang="ar-IQ" b="1" dirty="0"/>
              <a:t> </a:t>
            </a:r>
            <a:r>
              <a:rPr lang="ar-IQ" b="1" dirty="0" smtClean="0"/>
              <a:t>كالفقرات والقفص </a:t>
            </a:r>
            <a:r>
              <a:rPr lang="ar-IQ" b="1" dirty="0"/>
              <a:t>والضلوع لتعويض فقدها </a:t>
            </a:r>
            <a:r>
              <a:rPr lang="ar-IQ" b="1" dirty="0" smtClean="0"/>
              <a:t>المستمر. </a:t>
            </a:r>
            <a:r>
              <a:rPr lang="ar-IQ" b="1" dirty="0" err="1" smtClean="0"/>
              <a:t>وأذا</a:t>
            </a:r>
            <a:r>
              <a:rPr lang="ar-IQ" b="1" dirty="0" smtClean="0"/>
              <a:t> </a:t>
            </a:r>
            <a:r>
              <a:rPr lang="ar-IQ" b="1" dirty="0"/>
              <a:t>حدث نقص في مادة الهيموجلوبين في </a:t>
            </a:r>
            <a:r>
              <a:rPr lang="ar-IQ" b="1" dirty="0" err="1" smtClean="0"/>
              <a:t>الانسان</a:t>
            </a:r>
            <a:r>
              <a:rPr lang="ar-IQ" b="1" dirty="0" smtClean="0"/>
              <a:t> </a:t>
            </a:r>
            <a:r>
              <a:rPr lang="ar-IQ" b="1" dirty="0"/>
              <a:t> كنقص في عنصر الحديد </a:t>
            </a:r>
            <a:r>
              <a:rPr lang="ar-IQ" b="1" dirty="0" smtClean="0"/>
              <a:t>مثلا</a:t>
            </a:r>
            <a:r>
              <a:rPr lang="ar-IQ" b="1" dirty="0"/>
              <a:t> بينما استمر </a:t>
            </a:r>
            <a:r>
              <a:rPr lang="ar-IQ" b="1" dirty="0" err="1"/>
              <a:t>انتاج</a:t>
            </a:r>
            <a:r>
              <a:rPr lang="ar-IQ" b="1" dirty="0"/>
              <a:t> خلايا الدم الحمراء فانه ينتج عن ذلك نقص في كمية </a:t>
            </a:r>
            <a:r>
              <a:rPr lang="ar-IQ" b="1" dirty="0" smtClean="0"/>
              <a:t>الهيموجلوبين  التي </a:t>
            </a:r>
            <a:r>
              <a:rPr lang="ar-IQ" b="1" dirty="0"/>
              <a:t>تحتويها خلايا الدم الحمراء وعليه تصبح كمية </a:t>
            </a:r>
            <a:r>
              <a:rPr lang="ar-IQ" b="1" dirty="0" smtClean="0"/>
              <a:t>الهيموجلوبين </a:t>
            </a:r>
            <a:r>
              <a:rPr lang="ar-IQ" b="1" dirty="0"/>
              <a:t> غير كافية لحمل </a:t>
            </a:r>
            <a:r>
              <a:rPr lang="ar-IQ" b="1" dirty="0" err="1"/>
              <a:t>الاوكسجين</a:t>
            </a:r>
            <a:r>
              <a:rPr lang="ar-IQ" b="1" dirty="0"/>
              <a:t> كما </a:t>
            </a:r>
            <a:r>
              <a:rPr lang="ar-IQ" b="1" dirty="0" smtClean="0"/>
              <a:t>يجب </a:t>
            </a:r>
            <a:r>
              <a:rPr lang="ar-IQ" b="1" dirty="0"/>
              <a:t> وهذا يؤدي </a:t>
            </a:r>
            <a:r>
              <a:rPr lang="ar-IQ" b="1" dirty="0" err="1"/>
              <a:t>الى</a:t>
            </a:r>
            <a:r>
              <a:rPr lang="ar-IQ" b="1" dirty="0"/>
              <a:t> ما يعرف بضعف </a:t>
            </a:r>
            <a:r>
              <a:rPr lang="ar-IQ" b="1" dirty="0" err="1"/>
              <a:t>او</a:t>
            </a:r>
            <a:r>
              <a:rPr lang="ar-IQ" b="1" dirty="0"/>
              <a:t> فقر </a:t>
            </a:r>
            <a:r>
              <a:rPr lang="ar-IQ" b="1" dirty="0" smtClean="0"/>
              <a:t>دم </a:t>
            </a:r>
            <a:r>
              <a:rPr lang="ar-IQ" b="1" dirty="0"/>
              <a:t> ولهذا لا بد من تناول مواد غذائية تحتوي على عنصر الحديد</a:t>
            </a:r>
          </a:p>
          <a:p>
            <a:pPr algn="just">
              <a:buNone/>
            </a:pPr>
            <a:r>
              <a:rPr lang="ar-IQ" b="1" dirty="0" smtClean="0"/>
              <a:t>لمعالجة </a:t>
            </a:r>
            <a:r>
              <a:rPr lang="ar-IQ" b="1" dirty="0"/>
              <a:t>هذه الحالة 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الكريات الدم البيضاء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ar-IQ" b="1" dirty="0"/>
              <a:t> </a:t>
            </a:r>
            <a:r>
              <a:rPr lang="ar-IQ" b="1" dirty="0" err="1"/>
              <a:t>انها</a:t>
            </a:r>
            <a:r>
              <a:rPr lang="ar-IQ" b="1" dirty="0"/>
              <a:t> اكبر حجما وتحتوي على نواة </a:t>
            </a:r>
            <a:r>
              <a:rPr lang="ar-IQ" b="1" dirty="0" err="1"/>
              <a:t>احادية</a:t>
            </a:r>
            <a:r>
              <a:rPr lang="ar-IQ" b="1" dirty="0"/>
              <a:t> أو </a:t>
            </a:r>
            <a:r>
              <a:rPr lang="ar-IQ" b="1" dirty="0" smtClean="0"/>
              <a:t>مجزأة وبالتالي </a:t>
            </a:r>
            <a:r>
              <a:rPr lang="ar-IQ" b="1" dirty="0"/>
              <a:t>لها </a:t>
            </a:r>
            <a:r>
              <a:rPr lang="ar-IQ" b="1" dirty="0" err="1"/>
              <a:t>اقدرة</a:t>
            </a:r>
            <a:r>
              <a:rPr lang="ar-IQ" b="1" dirty="0"/>
              <a:t> على الانقسام ولها القدرة </a:t>
            </a:r>
            <a:r>
              <a:rPr lang="ar-IQ" b="1" dirty="0" err="1"/>
              <a:t>ايضا</a:t>
            </a:r>
            <a:r>
              <a:rPr lang="ar-IQ" b="1" dirty="0"/>
              <a:t> على الحركة </a:t>
            </a:r>
            <a:r>
              <a:rPr lang="ar-IQ" b="1" dirty="0" smtClean="0"/>
              <a:t>الذاتية</a:t>
            </a:r>
            <a:r>
              <a:rPr lang="ar-IQ" b="1" dirty="0"/>
              <a:t> فهي تتحرك حركة </a:t>
            </a:r>
            <a:r>
              <a:rPr lang="ar-IQ" b="1" dirty="0" err="1" smtClean="0"/>
              <a:t>ميبية</a:t>
            </a:r>
            <a:r>
              <a:rPr lang="ar-IQ" b="1" dirty="0"/>
              <a:t> تنتقل من مكان </a:t>
            </a:r>
            <a:r>
              <a:rPr lang="ar-IQ" b="1" dirty="0" err="1" smtClean="0"/>
              <a:t>لاخر</a:t>
            </a:r>
            <a:r>
              <a:rPr lang="ar-IQ" b="1" dirty="0" smtClean="0"/>
              <a:t> على </a:t>
            </a:r>
            <a:r>
              <a:rPr lang="ar-IQ" b="1" dirty="0"/>
              <a:t>عكس خلايا الدم الحمراء التي تنساب وتسبح في بلازما الدم </a:t>
            </a:r>
            <a:r>
              <a:rPr lang="ar-IQ" b="1" dirty="0" smtClean="0"/>
              <a:t>.إن </a:t>
            </a:r>
            <a:r>
              <a:rPr lang="ar-IQ" b="1" dirty="0"/>
              <a:t>خلايا الدم البيضاء تعتبر من الناحية </a:t>
            </a:r>
            <a:r>
              <a:rPr lang="ar-IQ" b="1" dirty="0" err="1"/>
              <a:t>المورفولوجية</a:t>
            </a:r>
            <a:r>
              <a:rPr lang="ar-IQ" b="1" dirty="0"/>
              <a:t> </a:t>
            </a:r>
            <a:r>
              <a:rPr lang="ar-IQ" b="1" dirty="0" smtClean="0"/>
              <a:t>الفسيولوجية </a:t>
            </a:r>
            <a:r>
              <a:rPr lang="ar-IQ" b="1" dirty="0"/>
              <a:t> خلية عادية من خلايا الجسم حيث تحتوي على النواة </a:t>
            </a:r>
            <a:r>
              <a:rPr lang="ar-IQ" b="1" dirty="0" err="1"/>
              <a:t>والبروتوبلازم</a:t>
            </a:r>
            <a:r>
              <a:rPr lang="ar-IQ" b="1" dirty="0"/>
              <a:t>  وتتكون الخلايا البيضاء في الغدد اللمفاوية والطحال ونخاع العظم </a:t>
            </a:r>
            <a:r>
              <a:rPr lang="ar-IQ" b="1" dirty="0" smtClean="0"/>
              <a:t>.</a:t>
            </a:r>
            <a:r>
              <a:rPr lang="ar-IQ" b="1" dirty="0"/>
              <a:t> ويتراوح عددها ( 5 – 6 ) </a:t>
            </a:r>
            <a:r>
              <a:rPr lang="ar-IQ" b="1" dirty="0" err="1"/>
              <a:t>الاف</a:t>
            </a:r>
            <a:r>
              <a:rPr lang="ar-IQ" b="1" dirty="0"/>
              <a:t> خلية في </a:t>
            </a:r>
            <a:r>
              <a:rPr lang="ar-IQ" b="1" dirty="0" err="1"/>
              <a:t>الميلليتر</a:t>
            </a:r>
            <a:r>
              <a:rPr lang="ar-IQ" b="1" dirty="0"/>
              <a:t> </a:t>
            </a:r>
            <a:r>
              <a:rPr lang="ar-IQ" b="1" dirty="0" err="1"/>
              <a:t>امكعب</a:t>
            </a:r>
            <a:r>
              <a:rPr lang="ar-IQ" b="1" dirty="0"/>
              <a:t> من </a:t>
            </a:r>
            <a:r>
              <a:rPr lang="ar-IQ" b="1" dirty="0" smtClean="0"/>
              <a:t>الدم وعمرها </a:t>
            </a:r>
            <a:r>
              <a:rPr lang="ar-IQ" b="1" dirty="0"/>
              <a:t>لا يستمر </a:t>
            </a:r>
            <a:r>
              <a:rPr lang="ar-IQ" b="1" dirty="0" err="1"/>
              <a:t>الا</a:t>
            </a:r>
            <a:r>
              <a:rPr lang="ar-IQ" b="1" dirty="0"/>
              <a:t> لعدة </a:t>
            </a:r>
            <a:r>
              <a:rPr lang="ar-IQ" b="1" dirty="0" err="1"/>
              <a:t>ايام</a:t>
            </a:r>
            <a:r>
              <a:rPr lang="ar-IQ" b="1" dirty="0"/>
              <a:t> </a:t>
            </a:r>
            <a:r>
              <a:rPr lang="ar-IQ" b="1" dirty="0" err="1"/>
              <a:t>واحيانا</a:t>
            </a:r>
            <a:r>
              <a:rPr lang="ar-IQ" b="1" dirty="0"/>
              <a:t> لعدة ساعات عند مهاجمتها الجراثيم</a:t>
            </a:r>
            <a:r>
              <a:rPr lang="ar-IQ" b="1" dirty="0" smtClean="0"/>
              <a:t>.</a:t>
            </a:r>
            <a:r>
              <a:rPr lang="ar-IQ" b="1" dirty="0"/>
              <a:t> </a:t>
            </a:r>
            <a:r>
              <a:rPr lang="ar-IQ" b="1" dirty="0" smtClean="0"/>
              <a:t>انه </a:t>
            </a:r>
            <a:r>
              <a:rPr lang="ar-IQ" b="1" dirty="0"/>
              <a:t>بالرغم من وجود </a:t>
            </a:r>
            <a:r>
              <a:rPr lang="ar-IQ" b="1" dirty="0" err="1"/>
              <a:t>انواع</a:t>
            </a:r>
            <a:r>
              <a:rPr lang="ar-IQ" b="1" dirty="0"/>
              <a:t> </a:t>
            </a:r>
            <a:r>
              <a:rPr lang="ar-IQ" b="1" dirty="0" err="1"/>
              <a:t>واشكال</a:t>
            </a:r>
            <a:r>
              <a:rPr lang="ar-IQ" b="1" dirty="0"/>
              <a:t> مختلفة من خلايا الدم </a:t>
            </a:r>
            <a:r>
              <a:rPr lang="ar-IQ" b="1" dirty="0" smtClean="0"/>
              <a:t>البيضاء </a:t>
            </a:r>
            <a:r>
              <a:rPr lang="ar-IQ" b="1" dirty="0" err="1" smtClean="0"/>
              <a:t>الا</a:t>
            </a:r>
            <a:r>
              <a:rPr lang="ar-IQ" b="1" dirty="0" smtClean="0"/>
              <a:t> </a:t>
            </a:r>
            <a:r>
              <a:rPr lang="ar-IQ" b="1" dirty="0" err="1"/>
              <a:t>انها</a:t>
            </a:r>
            <a:r>
              <a:rPr lang="ar-IQ" b="1" dirty="0"/>
              <a:t> تؤدي وظيفة دفاعية ومناعة للجسم </a:t>
            </a:r>
            <a:r>
              <a:rPr lang="ar-IQ" b="1" dirty="0" smtClean="0"/>
              <a:t>من الميكروبات </a:t>
            </a:r>
            <a:r>
              <a:rPr lang="ar-IQ" b="1" dirty="0"/>
              <a:t> فهي تكون ما يعرف </a:t>
            </a:r>
            <a:r>
              <a:rPr lang="ar-IQ" b="1" dirty="0" err="1"/>
              <a:t>بالاجسام</a:t>
            </a:r>
            <a:r>
              <a:rPr lang="ar-IQ" b="1" dirty="0"/>
              <a:t> </a:t>
            </a:r>
            <a:r>
              <a:rPr lang="ar-IQ" b="1" dirty="0" smtClean="0"/>
              <a:t>المضادة التي </a:t>
            </a:r>
            <a:r>
              <a:rPr lang="ar-IQ" b="1" dirty="0"/>
              <a:t>تلتصق </a:t>
            </a:r>
            <a:r>
              <a:rPr lang="ar-IQ" b="1" dirty="0" err="1"/>
              <a:t>بالاجسام</a:t>
            </a:r>
            <a:r>
              <a:rPr lang="ar-IQ" b="1" dirty="0"/>
              <a:t> الغريبة المسببة </a:t>
            </a:r>
            <a:r>
              <a:rPr lang="ar-IQ" b="1" dirty="0" smtClean="0"/>
              <a:t>للمرض </a:t>
            </a:r>
            <a:r>
              <a:rPr lang="ar-IQ" b="1" dirty="0"/>
              <a:t> وتبطل عملها كما </a:t>
            </a:r>
            <a:r>
              <a:rPr lang="ar-IQ" b="1" dirty="0" err="1"/>
              <a:t>ان</a:t>
            </a:r>
            <a:r>
              <a:rPr lang="ar-IQ" b="1" dirty="0"/>
              <a:t> للخلايا القدرة على التهام الميكروبات الجرثومية </a:t>
            </a:r>
            <a:r>
              <a:rPr lang="ar-IQ" b="1" dirty="0" smtClean="0"/>
              <a:t>خاصة </a:t>
            </a:r>
            <a:r>
              <a:rPr lang="ar-IQ" b="1" dirty="0"/>
              <a:t> </a:t>
            </a:r>
            <a:r>
              <a:rPr lang="ar-IQ" b="1" dirty="0" err="1"/>
              <a:t>وانها</a:t>
            </a:r>
            <a:r>
              <a:rPr lang="ar-IQ" b="1" dirty="0"/>
              <a:t> تتحرك وتتجول في الدم وتنتقل بسرعة </a:t>
            </a:r>
            <a:r>
              <a:rPr lang="ar-IQ" b="1" dirty="0" err="1"/>
              <a:t>الى</a:t>
            </a:r>
            <a:r>
              <a:rPr lang="ar-IQ" b="1" dirty="0"/>
              <a:t> </a:t>
            </a:r>
            <a:r>
              <a:rPr lang="ar-IQ" b="1" dirty="0" err="1"/>
              <a:t>اماكن</a:t>
            </a:r>
            <a:r>
              <a:rPr lang="ar-IQ" b="1" dirty="0"/>
              <a:t> </a:t>
            </a:r>
            <a:r>
              <a:rPr lang="ar-IQ" b="1" dirty="0" err="1" smtClean="0"/>
              <a:t>الاصابة</a:t>
            </a:r>
            <a:r>
              <a:rPr lang="ar-IQ" b="1" dirty="0" smtClean="0"/>
              <a:t> </a:t>
            </a:r>
            <a:r>
              <a:rPr lang="ar-IQ" b="1" dirty="0"/>
              <a:t> حيث </a:t>
            </a:r>
            <a:r>
              <a:rPr lang="ar-IQ" b="1" dirty="0" err="1"/>
              <a:t>الاجسام</a:t>
            </a:r>
            <a:r>
              <a:rPr lang="ar-IQ" b="1" dirty="0"/>
              <a:t> الغريبة </a:t>
            </a:r>
            <a:r>
              <a:rPr lang="ar-IQ" b="1" dirty="0" err="1" smtClean="0"/>
              <a:t>او</a:t>
            </a:r>
            <a:r>
              <a:rPr lang="ar-IQ" b="1" dirty="0" smtClean="0"/>
              <a:t> </a:t>
            </a:r>
            <a:r>
              <a:rPr lang="ar-IQ" b="1" dirty="0"/>
              <a:t>المكروبات الجرثومية سواء كانت بكتيريا </a:t>
            </a:r>
            <a:r>
              <a:rPr lang="ar-IQ" b="1" dirty="0" err="1"/>
              <a:t>او</a:t>
            </a:r>
            <a:r>
              <a:rPr lang="ar-IQ" b="1" dirty="0"/>
              <a:t> فيروسات </a:t>
            </a:r>
            <a:r>
              <a:rPr lang="ar-IQ" b="1" dirty="0" err="1"/>
              <a:t>او</a:t>
            </a:r>
            <a:r>
              <a:rPr lang="ar-IQ" b="1" dirty="0"/>
              <a:t> غيرها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/>
              <a:t>التدريب الرياضي </a:t>
            </a:r>
            <a:r>
              <a:rPr lang="ar-IQ" b="1" dirty="0" err="1"/>
              <a:t>و</a:t>
            </a:r>
            <a:r>
              <a:rPr lang="ar-IQ" b="1" dirty="0"/>
              <a:t> كرات الدم الحمراء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ar-IQ" b="1" dirty="0" smtClean="0"/>
              <a:t>وقد أثبتت الدراسات أن </a:t>
            </a:r>
            <a:r>
              <a:rPr lang="ar-IQ" b="1" dirty="0"/>
              <a:t>الغالبية العظمى أثبتت صحة زيادة كرات الدم </a:t>
            </a:r>
            <a:r>
              <a:rPr lang="ar-IQ" b="1" dirty="0" smtClean="0"/>
              <a:t>الحمراء </a:t>
            </a:r>
            <a:r>
              <a:rPr lang="ar-IQ" b="1" dirty="0"/>
              <a:t> وهذا ما يؤكد عليه معظم العاملين في هذا </a:t>
            </a:r>
            <a:r>
              <a:rPr lang="ar-IQ" b="1" dirty="0" smtClean="0"/>
              <a:t>المجال ، </a:t>
            </a:r>
            <a:r>
              <a:rPr lang="ar-IQ" b="1" dirty="0"/>
              <a:t> وهذه الزيادة تعمل على زيادة نقل الأكسجين </a:t>
            </a:r>
            <a:r>
              <a:rPr lang="ar-IQ" b="1" dirty="0" smtClean="0"/>
              <a:t>إلى العضلات </a:t>
            </a:r>
            <a:r>
              <a:rPr lang="ar-IQ" b="1" dirty="0"/>
              <a:t> ويمكن </a:t>
            </a:r>
            <a:r>
              <a:rPr lang="ar-IQ" b="1" dirty="0" err="1"/>
              <a:t>الأستناد</a:t>
            </a:r>
            <a:r>
              <a:rPr lang="ar-IQ" b="1" dirty="0"/>
              <a:t> في ذلك إلى التدريبات التي تجري أعلى من مستوى سطح </a:t>
            </a:r>
            <a:r>
              <a:rPr lang="ar-IQ" b="1" dirty="0" smtClean="0"/>
              <a:t>البحر </a:t>
            </a:r>
            <a:r>
              <a:rPr lang="ar-IQ" b="1" dirty="0"/>
              <a:t> حيث تؤدي تلك التدريبات إلى زيادة نسبة </a:t>
            </a:r>
            <a:r>
              <a:rPr lang="ar-IQ" b="1" dirty="0" smtClean="0"/>
              <a:t>الهيموجلوبين عن </a:t>
            </a:r>
            <a:r>
              <a:rPr lang="ar-IQ" b="1" dirty="0"/>
              <a:t>المستوى العادي وذلك لتعويض نقص الضغط الجزئي للأكسجين في الهواء الجوي</a:t>
            </a:r>
            <a:r>
              <a:rPr lang="ar-IQ" b="1" dirty="0" smtClean="0"/>
              <a:t>. كلما </a:t>
            </a:r>
            <a:r>
              <a:rPr lang="ar-IQ" b="1" dirty="0"/>
              <a:t>زاد الحمل البدني بدرجة كبيرة </a:t>
            </a:r>
            <a:r>
              <a:rPr lang="ar-IQ" b="1" dirty="0" smtClean="0"/>
              <a:t>جداً</a:t>
            </a:r>
            <a:r>
              <a:rPr lang="ar-IQ" b="1" dirty="0"/>
              <a:t> قد تنقص عدد خلايا الدم الحمراء ونسبة تركيز الهيموجلوبين </a:t>
            </a:r>
            <a:r>
              <a:rPr lang="ar-IQ" b="1" dirty="0" smtClean="0"/>
              <a:t>بالدم </a:t>
            </a:r>
            <a:r>
              <a:rPr lang="ar-IQ" b="1" dirty="0"/>
              <a:t> نتيجة لتكسير خلايا الدم الحمراء تحت تأثير بعض عمليات التمثيل الغذائي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/>
              <a:t>التدريب الرياضي وكرات الدم البيضاء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/>
              <a:t>يؤدي التدريب الرياضي إلى حدوث بعض التغيرات الكمية في كرات الدم </a:t>
            </a:r>
            <a:r>
              <a:rPr lang="ar-IQ" b="1" dirty="0" smtClean="0"/>
              <a:t>البيضاء </a:t>
            </a:r>
            <a:r>
              <a:rPr lang="ar-IQ" b="1" dirty="0"/>
              <a:t> وكذلك في أنواعها </a:t>
            </a:r>
            <a:r>
              <a:rPr lang="ar-IQ" b="1" dirty="0" smtClean="0"/>
              <a:t>المختلفة ، </a:t>
            </a:r>
            <a:r>
              <a:rPr lang="ar-IQ" b="1" dirty="0"/>
              <a:t> وقد تبدو هذه التغيرات المؤقتة بشكل يشبه ما يحدث في الحالات </a:t>
            </a:r>
            <a:r>
              <a:rPr lang="ar-IQ" b="1" dirty="0" smtClean="0"/>
              <a:t>المرضية ، وتختلف </a:t>
            </a:r>
            <a:r>
              <a:rPr lang="ar-IQ" b="1" dirty="0"/>
              <a:t>درجة التغير تبعاً لنوعية الحمل البدني من حيث الحجم والشدة</a:t>
            </a:r>
            <a:r>
              <a:rPr lang="ar-IQ" b="1" dirty="0" smtClean="0"/>
              <a:t>، والسبب </a:t>
            </a:r>
            <a:r>
              <a:rPr lang="ar-IQ" b="1" dirty="0"/>
              <a:t>في هذه الزيادة الكلية لخلايا الدم </a:t>
            </a:r>
            <a:r>
              <a:rPr lang="ar-IQ" b="1" dirty="0" smtClean="0"/>
              <a:t>البيضاء ويرجع </a:t>
            </a:r>
            <a:r>
              <a:rPr lang="ar-IQ" b="1" dirty="0"/>
              <a:t>إلى خروج الدم أثناء النشاط البدني من أعضاء تكوين </a:t>
            </a:r>
            <a:r>
              <a:rPr lang="ar-IQ" b="1" dirty="0" smtClean="0"/>
              <a:t>الدم ومن </a:t>
            </a:r>
            <a:r>
              <a:rPr lang="ar-IQ" b="1" dirty="0"/>
              <a:t>أعضاء الجسم الداخلية التي تزيد فيها محتوى الدم من الخلايا.</a:t>
            </a:r>
          </a:p>
          <a:p>
            <a:endParaRPr lang="ar-IQ" b="1" dirty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62</Words>
  <Application>Microsoft Office PowerPoint</Application>
  <PresentationFormat>عرض على الشاشة (3:4)‏</PresentationFormat>
  <Paragraphs>19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مكونات الدم  أ.د فلاح مهدي عبود</vt:lpstr>
      <vt:lpstr>الدم</vt:lpstr>
      <vt:lpstr>البلازما</vt:lpstr>
      <vt:lpstr>الكريات الدم الحمراء</vt:lpstr>
      <vt:lpstr>الكريات الدم البيضاء</vt:lpstr>
      <vt:lpstr>التدريب الرياضي و كرات الدم الحمراء</vt:lpstr>
      <vt:lpstr>التدريب الرياضي وكرات الدم البيضاء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د. فلاح</dc:creator>
  <cp:lastModifiedBy>د. فلاح</cp:lastModifiedBy>
  <cp:revision>3</cp:revision>
  <dcterms:created xsi:type="dcterms:W3CDTF">2018-12-11T16:00:54Z</dcterms:created>
  <dcterms:modified xsi:type="dcterms:W3CDTF">2018-12-11T17:09:34Z</dcterms:modified>
</cp:coreProperties>
</file>